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27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12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29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50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1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95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04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0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88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88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B907F-DF3C-4468-90EA-FA8959E87ACA}" type="datetimeFigureOut">
              <a:rPr lang="zh-TW" altLang="en-US" smtClean="0"/>
              <a:t>2024/10/16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45BF-2C3A-4551-91CE-E8B0982696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10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5247" y="1613734"/>
            <a:ext cx="8021053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經</a:t>
            </a:r>
            <a:r>
              <a:rPr lang="zh-TW" altLang="en-US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濟</a:t>
            </a:r>
            <a:r>
              <a:rPr lang="zh-TW" altLang="en-US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部</a:t>
            </a:r>
            <a:r>
              <a:rPr lang="zh-TW" altLang="en-US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 業 發 展 署</a:t>
            </a:r>
            <a:endParaRPr lang="en-US" altLang="zh-TW" sz="3200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32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技術服務機構服務能量登錄申請簡報</a:t>
            </a:r>
            <a:endParaRPr lang="zh-TW" altLang="zh-TW" sz="32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0"/>
              </a:spcAft>
            </a:pPr>
            <a:r>
              <a:rPr lang="en-US" altLang="zh-TW" sz="2400" kern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 </a:t>
            </a:r>
            <a:endParaRPr lang="zh-TW" altLang="zh-TW" sz="24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067685" indent="5715"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申請單位：</a:t>
            </a:r>
            <a:b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申請類別：</a:t>
            </a:r>
            <a:b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 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 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者：</a:t>
            </a:r>
            <a:b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期：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400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400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067685" indent="5715">
              <a:spcAft>
                <a:spcPts val="0"/>
              </a:spcAft>
            </a:pPr>
            <a:endParaRPr lang="zh-TW" altLang="zh-TW" sz="2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4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註：簡報時間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</a:t>
            </a:r>
            <a:r>
              <a:rPr lang="en-US" altLang="zh-TW" sz="14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zh-TW" sz="14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分鐘，請依本格式準備資料</a:t>
            </a:r>
            <a:r>
              <a:rPr lang="en-US" altLang="zh-TW" sz="14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08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57306"/>
            <a:ext cx="10515600" cy="657341"/>
          </a:xfrm>
        </p:spPr>
        <p:txBody>
          <a:bodyPr>
            <a:normAutofit/>
          </a:bodyPr>
          <a:lstStyle/>
          <a:p>
            <a:pPr algn="ctr"/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壹、技術服務機構簡介 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20755"/>
              </p:ext>
            </p:extLst>
          </p:nvPr>
        </p:nvGraphicFramePr>
        <p:xfrm>
          <a:off x="1646555" y="1886744"/>
          <a:ext cx="8898890" cy="42291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224405">
                  <a:extLst>
                    <a:ext uri="{9D8B030D-6E8A-4147-A177-3AD203B41FA5}">
                      <a16:colId xmlns:a16="http://schemas.microsoft.com/office/drawing/2014/main" val="317192832"/>
                    </a:ext>
                  </a:extLst>
                </a:gridCol>
                <a:gridCol w="2224405">
                  <a:extLst>
                    <a:ext uri="{9D8B030D-6E8A-4147-A177-3AD203B41FA5}">
                      <a16:colId xmlns:a16="http://schemas.microsoft.com/office/drawing/2014/main" val="1848574064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346396888"/>
                    </a:ext>
                  </a:extLst>
                </a:gridCol>
                <a:gridCol w="2225040">
                  <a:extLst>
                    <a:ext uri="{9D8B030D-6E8A-4147-A177-3AD203B41FA5}">
                      <a16:colId xmlns:a16="http://schemas.microsoft.com/office/drawing/2014/main" val="3972504853"/>
                    </a:ext>
                  </a:extLst>
                </a:gridCol>
              </a:tblGrid>
              <a:tr h="672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684830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負責人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資本額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4335958"/>
                  </a:ext>
                </a:extLst>
              </a:tr>
              <a:tr h="2955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營業項目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704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77004" y="827475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一、基本資料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0910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7004" y="829949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組織表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7101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990600" y="309706"/>
            <a:ext cx="10515600" cy="657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貳、技術服務機構服務能量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7004" y="967046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一、申請登錄技術類別及服務項目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6903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877121"/>
              </p:ext>
            </p:extLst>
          </p:nvPr>
        </p:nvGraphicFramePr>
        <p:xfrm>
          <a:off x="838200" y="2012764"/>
          <a:ext cx="10515599" cy="39770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034686">
                  <a:extLst>
                    <a:ext uri="{9D8B030D-6E8A-4147-A177-3AD203B41FA5}">
                      <a16:colId xmlns:a16="http://schemas.microsoft.com/office/drawing/2014/main" val="163379759"/>
                    </a:ext>
                  </a:extLst>
                </a:gridCol>
                <a:gridCol w="477464">
                  <a:extLst>
                    <a:ext uri="{9D8B030D-6E8A-4147-A177-3AD203B41FA5}">
                      <a16:colId xmlns:a16="http://schemas.microsoft.com/office/drawing/2014/main" val="3394094857"/>
                    </a:ext>
                  </a:extLst>
                </a:gridCol>
                <a:gridCol w="460644">
                  <a:extLst>
                    <a:ext uri="{9D8B030D-6E8A-4147-A177-3AD203B41FA5}">
                      <a16:colId xmlns:a16="http://schemas.microsoft.com/office/drawing/2014/main" val="1051361246"/>
                    </a:ext>
                  </a:extLst>
                </a:gridCol>
                <a:gridCol w="482347">
                  <a:extLst>
                    <a:ext uri="{9D8B030D-6E8A-4147-A177-3AD203B41FA5}">
                      <a16:colId xmlns:a16="http://schemas.microsoft.com/office/drawing/2014/main" val="1058066151"/>
                    </a:ext>
                  </a:extLst>
                </a:gridCol>
                <a:gridCol w="482347">
                  <a:extLst>
                    <a:ext uri="{9D8B030D-6E8A-4147-A177-3AD203B41FA5}">
                      <a16:colId xmlns:a16="http://schemas.microsoft.com/office/drawing/2014/main" val="1170170806"/>
                    </a:ext>
                  </a:extLst>
                </a:gridCol>
                <a:gridCol w="453048">
                  <a:extLst>
                    <a:ext uri="{9D8B030D-6E8A-4147-A177-3AD203B41FA5}">
                      <a16:colId xmlns:a16="http://schemas.microsoft.com/office/drawing/2014/main" val="384792204"/>
                    </a:ext>
                  </a:extLst>
                </a:gridCol>
                <a:gridCol w="417781">
                  <a:extLst>
                    <a:ext uri="{9D8B030D-6E8A-4147-A177-3AD203B41FA5}">
                      <a16:colId xmlns:a16="http://schemas.microsoft.com/office/drawing/2014/main" val="1054386385"/>
                    </a:ext>
                  </a:extLst>
                </a:gridCol>
                <a:gridCol w="3353641">
                  <a:extLst>
                    <a:ext uri="{9D8B030D-6E8A-4147-A177-3AD203B41FA5}">
                      <a16:colId xmlns:a16="http://schemas.microsoft.com/office/drawing/2014/main" val="2689150326"/>
                    </a:ext>
                  </a:extLst>
                </a:gridCol>
                <a:gridCol w="3353641">
                  <a:extLst>
                    <a:ext uri="{9D8B030D-6E8A-4147-A177-3AD203B41FA5}">
                      <a16:colId xmlns:a16="http://schemas.microsoft.com/office/drawing/2014/main" val="1232611338"/>
                    </a:ext>
                  </a:extLst>
                </a:gridCol>
              </a:tblGrid>
              <a:tr h="2864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年資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技術服務能量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411235045"/>
                  </a:ext>
                </a:extLst>
              </a:tr>
              <a:tr h="4785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博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士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士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士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他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任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曾負責之專案計畫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2548439535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5277770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420720078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1130667902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615829143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633812637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3350994844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350421950"/>
                  </a:ext>
                </a:extLst>
              </a:tr>
              <a:tr h="40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合計人數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598" marR="58598" marT="0" marB="0" anchor="ctr"/>
                </a:tc>
                <a:extLst>
                  <a:ext uri="{0D108BD9-81ED-4DB2-BD59-A6C34878D82A}">
                    <a16:rowId xmlns:a16="http://schemas.microsoft.com/office/drawing/2014/main" val="41862012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77004" y="967046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二、技術人員學經歷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1087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7004" y="967046"/>
            <a:ext cx="11187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三、技術資源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輔導資源所擁有及可運用之軟、硬體設備及相關之應用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647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091637"/>
              </p:ext>
            </p:extLst>
          </p:nvPr>
        </p:nvGraphicFramePr>
        <p:xfrm>
          <a:off x="1218478" y="1659370"/>
          <a:ext cx="9854073" cy="46915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77334">
                  <a:extLst>
                    <a:ext uri="{9D8B030D-6E8A-4147-A177-3AD203B41FA5}">
                      <a16:colId xmlns:a16="http://schemas.microsoft.com/office/drawing/2014/main" val="3153493889"/>
                    </a:ext>
                  </a:extLst>
                </a:gridCol>
                <a:gridCol w="2063460">
                  <a:extLst>
                    <a:ext uri="{9D8B030D-6E8A-4147-A177-3AD203B41FA5}">
                      <a16:colId xmlns:a16="http://schemas.microsoft.com/office/drawing/2014/main" val="876039220"/>
                    </a:ext>
                  </a:extLst>
                </a:gridCol>
                <a:gridCol w="1222590">
                  <a:extLst>
                    <a:ext uri="{9D8B030D-6E8A-4147-A177-3AD203B41FA5}">
                      <a16:colId xmlns:a16="http://schemas.microsoft.com/office/drawing/2014/main" val="1431172013"/>
                    </a:ext>
                  </a:extLst>
                </a:gridCol>
                <a:gridCol w="978072">
                  <a:extLst>
                    <a:ext uri="{9D8B030D-6E8A-4147-A177-3AD203B41FA5}">
                      <a16:colId xmlns:a16="http://schemas.microsoft.com/office/drawing/2014/main" val="3311891852"/>
                    </a:ext>
                  </a:extLst>
                </a:gridCol>
                <a:gridCol w="1222590">
                  <a:extLst>
                    <a:ext uri="{9D8B030D-6E8A-4147-A177-3AD203B41FA5}">
                      <a16:colId xmlns:a16="http://schemas.microsoft.com/office/drawing/2014/main" val="2364833535"/>
                    </a:ext>
                  </a:extLst>
                </a:gridCol>
                <a:gridCol w="733553">
                  <a:extLst>
                    <a:ext uri="{9D8B030D-6E8A-4147-A177-3AD203B41FA5}">
                      <a16:colId xmlns:a16="http://schemas.microsoft.com/office/drawing/2014/main" val="384096832"/>
                    </a:ext>
                  </a:extLst>
                </a:gridCol>
                <a:gridCol w="2200661">
                  <a:extLst>
                    <a:ext uri="{9D8B030D-6E8A-4147-A177-3AD203B41FA5}">
                      <a16:colId xmlns:a16="http://schemas.microsoft.com/office/drawing/2014/main" val="993834513"/>
                    </a:ext>
                  </a:extLst>
                </a:gridCol>
                <a:gridCol w="855813">
                  <a:extLst>
                    <a:ext uri="{9D8B030D-6E8A-4147-A177-3AD203B41FA5}">
                      <a16:colId xmlns:a16="http://schemas.microsoft.com/office/drawing/2014/main" val="3584127372"/>
                    </a:ext>
                  </a:extLst>
                </a:gridCol>
              </a:tblGrid>
              <a:tr h="611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案號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專案計畫名稱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客戶名稱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合約金額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indent="88900"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r>
                        <a:rPr lang="en-US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計畫執行期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indent="88900"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主持人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計畫內容概述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相關登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錄項目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4292296581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 月</a:t>
                      </a: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 </a:t>
                      </a:r>
                      <a:r>
                        <a:rPr lang="zh-TW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 月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2890062915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3002744463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347911297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907301562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3820501399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1910322394"/>
                  </a:ext>
                </a:extLst>
              </a:tr>
              <a:tr h="582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8385" marR="58385" marT="0" marB="0" anchor="ctr"/>
                </a:tc>
                <a:extLst>
                  <a:ext uri="{0D108BD9-81ED-4DB2-BD59-A6C34878D82A}">
                    <a16:rowId xmlns:a16="http://schemas.microsoft.com/office/drawing/2014/main" val="216399988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77004" y="96704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四、公司實績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899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6963" y="1742698"/>
            <a:ext cx="5313219" cy="14244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參考：</a:t>
            </a:r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案例以可為擬申請登錄服務項目及分項能量說明佐證者為宜；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案例中請說明輔導執行手法、輔導前後差異分析及具體效益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若無法舉出實績者，以登錄技術服務項目服務能量說明</a:t>
            </a:r>
          </a:p>
          <a:p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7004" y="967046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五、代表性案例說明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6121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367</Words>
  <Application>Microsoft Office PowerPoint</Application>
  <PresentationFormat>寬螢幕</PresentationFormat>
  <Paragraphs>185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壹、技術服務機構簡介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謝軒玉</dc:creator>
  <cp:lastModifiedBy>劉昱廷</cp:lastModifiedBy>
  <cp:revision>5</cp:revision>
  <dcterms:created xsi:type="dcterms:W3CDTF">2021-12-01T03:08:04Z</dcterms:created>
  <dcterms:modified xsi:type="dcterms:W3CDTF">2024-10-16T01:51:13Z</dcterms:modified>
</cp:coreProperties>
</file>